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omputer Says No" panose="020B0604020202020204" charset="0"/>
      <p:regular r:id="rId12"/>
    </p:embeddedFont>
    <p:embeddedFont>
      <p:font typeface="Poppins Light" panose="00000400000000000000" pitchFamily="2" charset="-9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5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tr-TR"/>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tr-TR"/>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tr-TR"/>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tr-TR"/>
          </a:p>
        </p:txBody>
      </p:sp>
      <p:sp>
        <p:nvSpPr>
          <p:cNvPr id="6" name="TextBox 6"/>
          <p:cNvSpPr txBox="1"/>
          <p:nvPr/>
        </p:nvSpPr>
        <p:spPr>
          <a:xfrm>
            <a:off x="2516378" y="6864715"/>
            <a:ext cx="6926813" cy="462947"/>
          </a:xfrm>
          <a:prstGeom prst="rect">
            <a:avLst/>
          </a:prstGeom>
        </p:spPr>
        <p:txBody>
          <a:bodyPr lIns="0" tIns="0" rIns="0" bIns="0" rtlCol="0" anchor="t">
            <a:spAutoFit/>
          </a:bodyPr>
          <a:lstStyle/>
          <a:p>
            <a:pPr algn="l">
              <a:lnSpc>
                <a:spcPts val="3799"/>
              </a:lnSpc>
            </a:pPr>
            <a:r>
              <a:rPr lang="en-US" sz="2714" dirty="0">
                <a:solidFill>
                  <a:schemeClr val="bg1"/>
                </a:solidFill>
                <a:latin typeface="Poppins Light"/>
              </a:rPr>
              <a:t>SILA AKKAYA</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tr-TR"/>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tr-TR"/>
          </a:p>
        </p:txBody>
      </p:sp>
      <p:sp>
        <p:nvSpPr>
          <p:cNvPr id="9" name="TextBox 9"/>
          <p:cNvSpPr txBox="1"/>
          <p:nvPr/>
        </p:nvSpPr>
        <p:spPr>
          <a:xfrm>
            <a:off x="2205402" y="3978951"/>
            <a:ext cx="8127324" cy="2180084"/>
          </a:xfrm>
          <a:prstGeom prst="rect">
            <a:avLst/>
          </a:prstGeom>
        </p:spPr>
        <p:txBody>
          <a:bodyPr lIns="0" tIns="0" rIns="0" bIns="0" rtlCol="0" anchor="t">
            <a:spAutoFit/>
          </a:bodyPr>
          <a:lstStyle/>
          <a:p>
            <a:pPr algn="ctr">
              <a:lnSpc>
                <a:spcPts val="17048"/>
              </a:lnSpc>
            </a:pPr>
            <a:r>
              <a:rPr lang="en-US" sz="23677" dirty="0">
                <a:solidFill>
                  <a:schemeClr val="bg1"/>
                </a:solidFill>
                <a:latin typeface="Computer Says No"/>
              </a:rPr>
              <a:t>CIFAR-10</a:t>
            </a:r>
            <a:r>
              <a:rPr lang="en-US" sz="23677" dirty="0">
                <a:solidFill>
                  <a:srgbClr val="6866E1"/>
                </a:solidFill>
                <a:latin typeface="Computer Says No"/>
              </a:rPr>
              <a:t> </a:t>
            </a:r>
          </a:p>
        </p:txBody>
      </p:sp>
      <p:sp>
        <p:nvSpPr>
          <p:cNvPr id="10" name="TextBox 10"/>
          <p:cNvSpPr txBox="1"/>
          <p:nvPr/>
        </p:nvSpPr>
        <p:spPr>
          <a:xfrm>
            <a:off x="2427808" y="5943529"/>
            <a:ext cx="7103952" cy="654025"/>
          </a:xfrm>
          <a:prstGeom prst="rect">
            <a:avLst/>
          </a:prstGeom>
        </p:spPr>
        <p:txBody>
          <a:bodyPr lIns="0" tIns="0" rIns="0" bIns="0" rtlCol="0" anchor="t">
            <a:spAutoFit/>
          </a:bodyPr>
          <a:lstStyle/>
          <a:p>
            <a:pPr algn="ctr">
              <a:lnSpc>
                <a:spcPts val="5147"/>
              </a:lnSpc>
            </a:pPr>
            <a:r>
              <a:rPr lang="en-US" sz="7148" dirty="0">
                <a:solidFill>
                  <a:schemeClr val="bg1"/>
                </a:solidFill>
                <a:latin typeface="Computer Says No"/>
              </a:rPr>
              <a:t>IMAGE CLASSIFICATION</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tr-TR"/>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tr-TR"/>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tr-TR"/>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tr-TR"/>
          </a:p>
        </p:txBody>
      </p:sp>
      <p:sp>
        <p:nvSpPr>
          <p:cNvPr id="6" name="TextBox 6"/>
          <p:cNvSpPr txBox="1"/>
          <p:nvPr/>
        </p:nvSpPr>
        <p:spPr>
          <a:xfrm>
            <a:off x="439738" y="2722038"/>
            <a:ext cx="8704262"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TEŞEKKÜRLER</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tr-TR"/>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tr-TR"/>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tr-TR"/>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tr-TR"/>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tr-TR"/>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tr-TR"/>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tr-TR"/>
          </a:p>
        </p:txBody>
      </p:sp>
      <p:sp>
        <p:nvSpPr>
          <p:cNvPr id="8" name="TextBox 8"/>
          <p:cNvSpPr txBox="1"/>
          <p:nvPr/>
        </p:nvSpPr>
        <p:spPr>
          <a:xfrm>
            <a:off x="5342644" y="2176391"/>
            <a:ext cx="8758971" cy="1102866"/>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KONU BAŞLIKLARI</a:t>
            </a:r>
          </a:p>
        </p:txBody>
      </p:sp>
      <p:sp>
        <p:nvSpPr>
          <p:cNvPr id="9" name="TextBox 9"/>
          <p:cNvSpPr txBox="1"/>
          <p:nvPr/>
        </p:nvSpPr>
        <p:spPr>
          <a:xfrm>
            <a:off x="3006887" y="4342065"/>
            <a:ext cx="6125528" cy="3265534"/>
          </a:xfrm>
          <a:prstGeom prst="rect">
            <a:avLst/>
          </a:prstGeom>
        </p:spPr>
        <p:txBody>
          <a:bodyPr lIns="0" tIns="0" rIns="0" bIns="0" rtlCol="0" anchor="t">
            <a:spAutoFit/>
          </a:bodyPr>
          <a:lstStyle/>
          <a:p>
            <a:pPr marL="660796" lvl="1" indent="-330398" algn="l">
              <a:lnSpc>
                <a:spcPts val="4284"/>
              </a:lnSpc>
              <a:buFont typeface="Arial"/>
              <a:buChar char="•"/>
            </a:pPr>
            <a:r>
              <a:rPr lang="en-US" sz="3060">
                <a:solidFill>
                  <a:srgbClr val="FFFFFF"/>
                </a:solidFill>
                <a:latin typeface="Poppins Light"/>
              </a:rPr>
              <a:t>Projenin Amacı</a:t>
            </a:r>
          </a:p>
          <a:p>
            <a:pPr marL="660796" lvl="1" indent="-330398" algn="l">
              <a:lnSpc>
                <a:spcPts val="4284"/>
              </a:lnSpc>
              <a:buFont typeface="Arial"/>
              <a:buChar char="•"/>
            </a:pPr>
            <a:r>
              <a:rPr lang="en-US" sz="3060">
                <a:solidFill>
                  <a:srgbClr val="FFFFFF"/>
                </a:solidFill>
                <a:latin typeface="Poppins Light"/>
              </a:rPr>
              <a:t>CIFAR-10 Veri Seti</a:t>
            </a:r>
          </a:p>
          <a:p>
            <a:pPr marL="660796" lvl="1" indent="-330398" algn="l">
              <a:lnSpc>
                <a:spcPts val="4284"/>
              </a:lnSpc>
              <a:buFont typeface="Arial"/>
              <a:buChar char="•"/>
            </a:pPr>
            <a:r>
              <a:rPr lang="en-US" sz="3060">
                <a:solidFill>
                  <a:srgbClr val="FFFFFF"/>
                </a:solidFill>
                <a:latin typeface="Poppins Light"/>
              </a:rPr>
              <a:t>Kullanılan Yöntemler</a:t>
            </a:r>
          </a:p>
          <a:p>
            <a:pPr marL="660796" lvl="1" indent="-330398" algn="l">
              <a:lnSpc>
                <a:spcPts val="4284"/>
              </a:lnSpc>
              <a:buFont typeface="Arial"/>
              <a:buChar char="•"/>
            </a:pPr>
            <a:r>
              <a:rPr lang="en-US" sz="3060">
                <a:solidFill>
                  <a:srgbClr val="FFFFFF"/>
                </a:solidFill>
                <a:latin typeface="Poppins Light"/>
              </a:rPr>
              <a:t>Deney Sonuçları</a:t>
            </a:r>
          </a:p>
          <a:p>
            <a:pPr marL="660796" lvl="1" indent="-330398" algn="l">
              <a:lnSpc>
                <a:spcPts val="4284"/>
              </a:lnSpc>
              <a:buFont typeface="Arial"/>
              <a:buChar char="•"/>
            </a:pPr>
            <a:r>
              <a:rPr lang="en-US" sz="3060">
                <a:solidFill>
                  <a:srgbClr val="FFFFFF"/>
                </a:solidFill>
                <a:latin typeface="Poppins Light"/>
              </a:rPr>
              <a:t>Tartışma</a:t>
            </a:r>
          </a:p>
          <a:p>
            <a:pPr marL="660796" lvl="1" indent="-330398" algn="l">
              <a:lnSpc>
                <a:spcPts val="4284"/>
              </a:lnSpc>
              <a:buFont typeface="Arial"/>
              <a:buChar char="•"/>
            </a:pPr>
            <a:r>
              <a:rPr lang="en-US" sz="3060">
                <a:solidFill>
                  <a:srgbClr val="FFFFFF"/>
                </a:solidFill>
                <a:latin typeface="Poppins Light"/>
              </a:rPr>
              <a:t>Sonuç</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578720" y="2408589"/>
            <a:ext cx="7108513" cy="1166986"/>
          </a:xfrm>
          <a:prstGeom prst="rect">
            <a:avLst/>
          </a:prstGeom>
        </p:spPr>
        <p:txBody>
          <a:bodyPr lIns="0" tIns="0" rIns="0" bIns="0" rtlCol="0" anchor="t">
            <a:spAutoFit/>
          </a:bodyPr>
          <a:lstStyle/>
          <a:p>
            <a:pPr marL="0" lvl="0" indent="0" algn="ctr">
              <a:lnSpc>
                <a:spcPts val="9148"/>
              </a:lnSpc>
              <a:spcBef>
                <a:spcPct val="0"/>
              </a:spcBef>
            </a:pPr>
            <a:r>
              <a:rPr lang="en-US" sz="12705" dirty="0">
                <a:solidFill>
                  <a:schemeClr val="bg1"/>
                </a:solidFill>
                <a:latin typeface="Computer Says No"/>
              </a:rPr>
              <a:t>PROJENIN AMACI</a:t>
            </a:r>
          </a:p>
        </p:txBody>
      </p:sp>
      <p:sp>
        <p:nvSpPr>
          <p:cNvPr id="4" name="TextBox 4"/>
          <p:cNvSpPr txBox="1"/>
          <p:nvPr/>
        </p:nvSpPr>
        <p:spPr>
          <a:xfrm>
            <a:off x="1578720" y="3705710"/>
            <a:ext cx="6920791" cy="2909235"/>
          </a:xfrm>
          <a:prstGeom prst="rect">
            <a:avLst/>
          </a:prstGeom>
        </p:spPr>
        <p:txBody>
          <a:bodyPr lIns="0" tIns="0" rIns="0" bIns="0" rtlCol="0" anchor="t">
            <a:spAutoFit/>
          </a:bodyPr>
          <a:lstStyle/>
          <a:p>
            <a:pPr algn="l">
              <a:lnSpc>
                <a:spcPts val="2923"/>
              </a:lnSpc>
            </a:pPr>
            <a:r>
              <a:rPr lang="en-US" sz="2088">
                <a:solidFill>
                  <a:srgbClr val="FFFFFF"/>
                </a:solidFill>
                <a:latin typeface="Poppins Light"/>
              </a:rPr>
              <a:t>Bu projenin amacı, CIFAR-10 veri setindeki görüntüleri sınıflandırmak için çeşitli makine öğrenmesi ve derin öğrenme modellerini kullanarak model performansını değerlendirmektir. CIFAR-10 veri seti, 10 farklı sınıfta 60.000 renkli görüntü içerir ve her sınıf 6.000 görüntüden oluşur. Modellerin performansını karşılaştırmak ve en iyi sonuçları elde etmek için değerlendirme metrikleri kullanılmıştır.</a:t>
            </a:r>
          </a:p>
        </p:txBody>
      </p:sp>
      <p:sp>
        <p:nvSpPr>
          <p:cNvPr id="5" name="AutoShape 5"/>
          <p:cNvSpPr/>
          <p:nvPr/>
        </p:nvSpPr>
        <p:spPr>
          <a:xfrm flipV="1">
            <a:off x="1578772" y="6946502"/>
            <a:ext cx="6920742" cy="19050"/>
          </a:xfrm>
          <a:prstGeom prst="line">
            <a:avLst/>
          </a:prstGeom>
          <a:ln w="38100" cap="flat">
            <a:solidFill>
              <a:srgbClr val="FFFFFF"/>
            </a:solidFill>
            <a:prstDash val="solid"/>
            <a:headEnd type="none" w="sm" len="sm"/>
            <a:tailEnd type="none" w="sm" len="sm"/>
          </a:ln>
        </p:spPr>
        <p:txBody>
          <a:bodyPr/>
          <a:lstStyle/>
          <a:p>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tr-TR"/>
          </a:p>
        </p:txBody>
      </p:sp>
      <p:grpSp>
        <p:nvGrpSpPr>
          <p:cNvPr id="3" name="Group 3"/>
          <p:cNvGrpSpPr/>
          <p:nvPr/>
        </p:nvGrpSpPr>
        <p:grpSpPr>
          <a:xfrm>
            <a:off x="7984048" y="2795170"/>
            <a:ext cx="2971927" cy="1357729"/>
            <a:chOff x="0" y="-104775"/>
            <a:chExt cx="782730" cy="357592"/>
          </a:xfrm>
        </p:grpSpPr>
        <p:sp>
          <p:nvSpPr>
            <p:cNvPr id="4" name="Freeform 4"/>
            <p:cNvSpPr/>
            <p:nvPr/>
          </p:nvSpPr>
          <p:spPr>
            <a:xfrm>
              <a:off x="0" y="0"/>
              <a:ext cx="782730" cy="179203"/>
            </a:xfrm>
            <a:custGeom>
              <a:avLst/>
              <a:gdLst/>
              <a:ahLst/>
              <a:cxnLst/>
              <a:rect l="l" t="t" r="r" b="b"/>
              <a:pathLst>
                <a:path w="782730" h="179203">
                  <a:moveTo>
                    <a:pt x="0" y="0"/>
                  </a:moveTo>
                  <a:lnTo>
                    <a:pt x="782730" y="0"/>
                  </a:lnTo>
                  <a:lnTo>
                    <a:pt x="782730" y="179203"/>
                  </a:lnTo>
                  <a:lnTo>
                    <a:pt x="0" y="179203"/>
                  </a:lnTo>
                  <a:close/>
                </a:path>
              </a:pathLst>
            </a:custGeom>
            <a:solidFill>
              <a:srgbClr val="000000">
                <a:alpha val="0"/>
              </a:srgbClr>
            </a:solidFill>
            <a:ln w="19050" cap="sq">
              <a:solidFill>
                <a:srgbClr val="FFFFFF"/>
              </a:solidFill>
              <a:prstDash val="solid"/>
              <a:miter/>
            </a:ln>
          </p:spPr>
          <p:txBody>
            <a:bodyPr/>
            <a:lstStyle/>
            <a:p>
              <a:endParaRPr lang="tr-TR"/>
            </a:p>
          </p:txBody>
        </p:sp>
        <p:sp>
          <p:nvSpPr>
            <p:cNvPr id="5" name="TextBox 5"/>
            <p:cNvSpPr txBox="1"/>
            <p:nvPr/>
          </p:nvSpPr>
          <p:spPr>
            <a:xfrm>
              <a:off x="0" y="-104775"/>
              <a:ext cx="782730" cy="357592"/>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rPr>
                <a:t>Veri </a:t>
              </a:r>
              <a:r>
                <a:rPr lang="en-US" sz="2288" dirty="0" err="1">
                  <a:solidFill>
                    <a:srgbClr val="FFFFFF"/>
                  </a:solidFill>
                  <a:latin typeface="Poppins Light"/>
                </a:rPr>
                <a:t>Setinin</a:t>
              </a:r>
              <a:r>
                <a:rPr lang="en-US" sz="2288" dirty="0">
                  <a:solidFill>
                    <a:srgbClr val="FFFFFF"/>
                  </a:solidFill>
                  <a:latin typeface="Poppins Light"/>
                </a:rPr>
                <a:t> </a:t>
              </a:r>
              <a:r>
                <a:rPr lang="en-US" sz="2288" dirty="0" err="1">
                  <a:solidFill>
                    <a:srgbClr val="FFFFFF"/>
                  </a:solidFill>
                  <a:latin typeface="Poppins Light"/>
                </a:rPr>
                <a:t>İçeriği</a:t>
              </a:r>
              <a:endParaRPr lang="en-US" sz="2288" dirty="0">
                <a:solidFill>
                  <a:srgbClr val="FFFFFF"/>
                </a:solidFill>
                <a:latin typeface="Poppins Light"/>
              </a:endParaRP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tr-TR"/>
          </a:p>
        </p:txBody>
      </p:sp>
      <p:sp>
        <p:nvSpPr>
          <p:cNvPr id="7" name="TextBox 7"/>
          <p:cNvSpPr txBox="1"/>
          <p:nvPr/>
        </p:nvSpPr>
        <p:spPr>
          <a:xfrm>
            <a:off x="5148635" y="1768530"/>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CIFAR10 VERI SETI</a:t>
            </a:r>
          </a:p>
        </p:txBody>
      </p:sp>
      <p:sp>
        <p:nvSpPr>
          <p:cNvPr id="8" name="TextBox 8"/>
          <p:cNvSpPr txBox="1"/>
          <p:nvPr/>
        </p:nvSpPr>
        <p:spPr>
          <a:xfrm>
            <a:off x="7984048" y="4024673"/>
            <a:ext cx="8105145" cy="3165639"/>
          </a:xfrm>
          <a:prstGeom prst="rect">
            <a:avLst/>
          </a:prstGeom>
        </p:spPr>
        <p:txBody>
          <a:bodyPr lIns="0" tIns="0" rIns="0" bIns="0" rtlCol="0" anchor="t">
            <a:spAutoFit/>
          </a:bodyPr>
          <a:lstStyle/>
          <a:p>
            <a:pPr marL="421368" lvl="1" indent="-210684" algn="l">
              <a:lnSpc>
                <a:spcPts val="3161"/>
              </a:lnSpc>
              <a:buFont typeface="Arial"/>
              <a:buChar char="•"/>
            </a:pPr>
            <a:r>
              <a:rPr lang="en-US" sz="1951">
                <a:solidFill>
                  <a:srgbClr val="FFFFFF"/>
                </a:solidFill>
                <a:latin typeface="Poppins Light"/>
              </a:rPr>
              <a:t>Toplam Görüntü Sayısı: 60,000</a:t>
            </a:r>
          </a:p>
          <a:p>
            <a:pPr algn="l">
              <a:lnSpc>
                <a:spcPts val="3161"/>
              </a:lnSpc>
            </a:pPr>
            <a:r>
              <a:rPr lang="en-US" sz="1951">
                <a:solidFill>
                  <a:srgbClr val="FFFFFF"/>
                </a:solidFill>
                <a:latin typeface="Poppins Light"/>
              </a:rPr>
              <a:t>       -Eğitim Seti: 50,000 görüntü</a:t>
            </a:r>
          </a:p>
          <a:p>
            <a:pPr algn="l">
              <a:lnSpc>
                <a:spcPts val="3161"/>
              </a:lnSpc>
            </a:pPr>
            <a:r>
              <a:rPr lang="en-US" sz="1951">
                <a:solidFill>
                  <a:srgbClr val="FFFFFF"/>
                </a:solidFill>
                <a:latin typeface="Poppins Light"/>
              </a:rPr>
              <a:t>       -Test Seti: 10,000 görüntü</a:t>
            </a:r>
          </a:p>
          <a:p>
            <a:pPr marL="421368" lvl="1" indent="-210684" algn="l">
              <a:lnSpc>
                <a:spcPts val="3161"/>
              </a:lnSpc>
              <a:buFont typeface="Arial"/>
              <a:buChar char="•"/>
            </a:pPr>
            <a:r>
              <a:rPr lang="en-US" sz="1951">
                <a:solidFill>
                  <a:srgbClr val="FFFFFF"/>
                </a:solidFill>
                <a:latin typeface="Poppins Light"/>
              </a:rPr>
              <a:t>Görüntü Boyutu: 32x32 piksel</a:t>
            </a:r>
          </a:p>
          <a:p>
            <a:pPr marL="421368" lvl="1" indent="-210684" algn="l">
              <a:lnSpc>
                <a:spcPts val="3161"/>
              </a:lnSpc>
              <a:buFont typeface="Arial"/>
              <a:buChar char="•"/>
            </a:pPr>
            <a:r>
              <a:rPr lang="en-US" sz="1951">
                <a:solidFill>
                  <a:srgbClr val="FFFFFF"/>
                </a:solidFill>
                <a:latin typeface="Poppins Light"/>
              </a:rPr>
              <a:t>Renk Kanalları: 3 (RGB)</a:t>
            </a:r>
          </a:p>
          <a:p>
            <a:pPr marL="421368" lvl="1" indent="-210684" algn="l">
              <a:lnSpc>
                <a:spcPts val="3161"/>
              </a:lnSpc>
              <a:buFont typeface="Arial"/>
              <a:buChar char="•"/>
            </a:pPr>
            <a:r>
              <a:rPr lang="en-US" sz="1951">
                <a:solidFill>
                  <a:srgbClr val="FFFFFF"/>
                </a:solidFill>
                <a:latin typeface="Poppins Light"/>
              </a:rPr>
              <a:t>Sınıf Sayısı: 10</a:t>
            </a:r>
          </a:p>
          <a:p>
            <a:pPr algn="l">
              <a:lnSpc>
                <a:spcPts val="3161"/>
              </a:lnSpc>
            </a:pPr>
            <a:r>
              <a:rPr lang="en-US" sz="1951">
                <a:solidFill>
                  <a:srgbClr val="FFFFFF"/>
                </a:solidFill>
                <a:latin typeface="Poppins Light"/>
              </a:rPr>
              <a:t>        -Her Sınıftaki Görüntü Sayısı: 6,000</a:t>
            </a:r>
          </a:p>
          <a:p>
            <a:pPr algn="l">
              <a:lnSpc>
                <a:spcPts val="2999"/>
              </a:lnSpc>
            </a:pPr>
            <a:endParaRPr lang="en-US" sz="1951">
              <a:solidFill>
                <a:srgbClr val="FFFFFF"/>
              </a:solidFill>
              <a:latin typeface="Poppins Light"/>
            </a:endParaRPr>
          </a:p>
        </p:txBody>
      </p:sp>
      <p:grpSp>
        <p:nvGrpSpPr>
          <p:cNvPr id="9" name="Group 9"/>
          <p:cNvGrpSpPr/>
          <p:nvPr/>
        </p:nvGrpSpPr>
        <p:grpSpPr>
          <a:xfrm>
            <a:off x="7984048" y="6792495"/>
            <a:ext cx="2971927" cy="1357729"/>
            <a:chOff x="0" y="-104775"/>
            <a:chExt cx="782730" cy="357592"/>
          </a:xfrm>
        </p:grpSpPr>
        <p:sp>
          <p:nvSpPr>
            <p:cNvPr id="10" name="Freeform 10"/>
            <p:cNvSpPr/>
            <p:nvPr/>
          </p:nvSpPr>
          <p:spPr>
            <a:xfrm>
              <a:off x="0" y="0"/>
              <a:ext cx="782730" cy="179203"/>
            </a:xfrm>
            <a:custGeom>
              <a:avLst/>
              <a:gdLst/>
              <a:ahLst/>
              <a:cxnLst/>
              <a:rect l="l" t="t" r="r" b="b"/>
              <a:pathLst>
                <a:path w="782730" h="179203">
                  <a:moveTo>
                    <a:pt x="0" y="0"/>
                  </a:moveTo>
                  <a:lnTo>
                    <a:pt x="782730" y="0"/>
                  </a:lnTo>
                  <a:lnTo>
                    <a:pt x="782730" y="179203"/>
                  </a:lnTo>
                  <a:lnTo>
                    <a:pt x="0" y="179203"/>
                  </a:lnTo>
                  <a:close/>
                </a:path>
              </a:pathLst>
            </a:custGeom>
            <a:solidFill>
              <a:srgbClr val="000000">
                <a:alpha val="0"/>
              </a:srgbClr>
            </a:solidFill>
            <a:ln w="19050" cap="sq">
              <a:solidFill>
                <a:srgbClr val="FFFFFF"/>
              </a:solidFill>
              <a:prstDash val="solid"/>
              <a:miter/>
            </a:ln>
          </p:spPr>
          <p:txBody>
            <a:bodyPr/>
            <a:lstStyle/>
            <a:p>
              <a:endParaRPr lang="tr-TR"/>
            </a:p>
          </p:txBody>
        </p:sp>
        <p:sp>
          <p:nvSpPr>
            <p:cNvPr id="11" name="TextBox 11"/>
            <p:cNvSpPr txBox="1"/>
            <p:nvPr/>
          </p:nvSpPr>
          <p:spPr>
            <a:xfrm>
              <a:off x="0" y="-104775"/>
              <a:ext cx="782730" cy="357592"/>
            </a:xfrm>
            <a:prstGeom prst="rect">
              <a:avLst/>
            </a:prstGeom>
          </p:spPr>
          <p:txBody>
            <a:bodyPr lIns="50800" tIns="50800" rIns="50800" bIns="50800" rtlCol="0" anchor="ctr"/>
            <a:lstStyle/>
            <a:p>
              <a:pPr marL="0" lvl="1" indent="0" algn="ctr">
                <a:lnSpc>
                  <a:spcPts val="3706"/>
                </a:lnSpc>
                <a:spcBef>
                  <a:spcPct val="0"/>
                </a:spcBef>
              </a:pPr>
              <a:r>
                <a:rPr lang="en-US" sz="2288" dirty="0" err="1">
                  <a:solidFill>
                    <a:srgbClr val="FFFFFF"/>
                  </a:solidFill>
                  <a:latin typeface="Poppins Light"/>
                </a:rPr>
                <a:t>Uygulama</a:t>
              </a:r>
              <a:r>
                <a:rPr lang="en-US" sz="2288" dirty="0">
                  <a:solidFill>
                    <a:srgbClr val="FFFFFF"/>
                  </a:solidFill>
                  <a:latin typeface="Poppins Light"/>
                </a:rPr>
                <a:t> </a:t>
              </a:r>
              <a:r>
                <a:rPr lang="en-US" sz="2288" dirty="0" err="1">
                  <a:solidFill>
                    <a:srgbClr val="FFFFFF"/>
                  </a:solidFill>
                  <a:latin typeface="Poppins Light"/>
                </a:rPr>
                <a:t>Alanları</a:t>
              </a:r>
              <a:endParaRPr lang="en-US" sz="2288" dirty="0">
                <a:solidFill>
                  <a:srgbClr val="FFFFFF"/>
                </a:solidFill>
                <a:latin typeface="Poppins Light"/>
              </a:endParaRPr>
            </a:p>
          </p:txBody>
        </p:sp>
      </p:grpSp>
      <p:sp>
        <p:nvSpPr>
          <p:cNvPr id="12" name="TextBox 12"/>
          <p:cNvSpPr txBox="1"/>
          <p:nvPr/>
        </p:nvSpPr>
        <p:spPr>
          <a:xfrm>
            <a:off x="7984048" y="7965971"/>
            <a:ext cx="8105145" cy="1191297"/>
          </a:xfrm>
          <a:prstGeom prst="rect">
            <a:avLst/>
          </a:prstGeom>
        </p:spPr>
        <p:txBody>
          <a:bodyPr lIns="0" tIns="0" rIns="0" bIns="0" rtlCol="0" anchor="t">
            <a:spAutoFit/>
          </a:bodyPr>
          <a:lstStyle/>
          <a:p>
            <a:pPr algn="l">
              <a:lnSpc>
                <a:spcPts val="3161"/>
              </a:lnSpc>
            </a:pPr>
            <a:r>
              <a:rPr lang="en-US" sz="1951">
                <a:solidFill>
                  <a:srgbClr val="FFFFFF"/>
                </a:solidFill>
                <a:latin typeface="Poppins Light"/>
              </a:rPr>
              <a:t>CIFAR-10 veri seti, kolay erişilebilir olması, dengeli sınıf dağılımı ve küçük boyutlu görüntüler içermesi nedeniyle eğitim ve araştırma amaçlı projelerde yaygın olarak kullanılır.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tr-TR"/>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tr-TR"/>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tr-TR"/>
          </a:p>
        </p:txBody>
      </p:sp>
      <p:sp>
        <p:nvSpPr>
          <p:cNvPr id="5" name="TextBox 5"/>
          <p:cNvSpPr txBox="1"/>
          <p:nvPr/>
        </p:nvSpPr>
        <p:spPr>
          <a:xfrm>
            <a:off x="4338661" y="1717088"/>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KULLANILAN YÖNTEMLER</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AutoShape 14"/>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tr-TR"/>
          </a:p>
        </p:txBody>
      </p:sp>
      <p:sp>
        <p:nvSpPr>
          <p:cNvPr id="15" name="AutoShape 15"/>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tr-TR"/>
          </a:p>
        </p:txBody>
      </p:sp>
      <p:sp>
        <p:nvSpPr>
          <p:cNvPr id="16" name="AutoShape 16"/>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tr-TR"/>
          </a:p>
        </p:txBody>
      </p:sp>
      <p:sp>
        <p:nvSpPr>
          <p:cNvPr id="17" name="TextBox 17"/>
          <p:cNvSpPr txBox="1"/>
          <p:nvPr/>
        </p:nvSpPr>
        <p:spPr>
          <a:xfrm>
            <a:off x="2045249" y="6167401"/>
            <a:ext cx="3219273" cy="1000274"/>
          </a:xfrm>
          <a:prstGeom prst="rect">
            <a:avLst/>
          </a:prstGeom>
        </p:spPr>
        <p:txBody>
          <a:bodyPr lIns="0" tIns="0" rIns="0" bIns="0" rtlCol="0" anchor="t">
            <a:spAutoFit/>
          </a:bodyPr>
          <a:lstStyle/>
          <a:p>
            <a:pPr marL="0" lvl="0" indent="0" algn="ctr">
              <a:lnSpc>
                <a:spcPts val="3932"/>
              </a:lnSpc>
              <a:spcBef>
                <a:spcPct val="0"/>
              </a:spcBef>
            </a:pPr>
            <a:r>
              <a:rPr lang="en-US" sz="5462" dirty="0">
                <a:solidFill>
                  <a:schemeClr val="bg1"/>
                </a:solidFill>
                <a:latin typeface="Computer Says No"/>
              </a:rPr>
              <a:t>KÜTÜPHANELERIN YÜKLENMESI</a:t>
            </a:r>
          </a:p>
        </p:txBody>
      </p:sp>
      <p:sp>
        <p:nvSpPr>
          <p:cNvPr id="18" name="TextBox 18"/>
          <p:cNvSpPr txBox="1"/>
          <p:nvPr/>
        </p:nvSpPr>
        <p:spPr>
          <a:xfrm>
            <a:off x="6246752" y="6167401"/>
            <a:ext cx="2379518" cy="1000274"/>
          </a:xfrm>
          <a:prstGeom prst="rect">
            <a:avLst/>
          </a:prstGeom>
        </p:spPr>
        <p:txBody>
          <a:bodyPr lIns="0" tIns="0" rIns="0" bIns="0" rtlCol="0" anchor="t">
            <a:spAutoFit/>
          </a:bodyPr>
          <a:lstStyle/>
          <a:p>
            <a:pPr marL="0" lvl="0" indent="0" algn="ctr">
              <a:lnSpc>
                <a:spcPts val="3932"/>
              </a:lnSpc>
              <a:spcBef>
                <a:spcPct val="0"/>
              </a:spcBef>
            </a:pPr>
            <a:r>
              <a:rPr lang="en-US" sz="5462" dirty="0">
                <a:solidFill>
                  <a:schemeClr val="bg1"/>
                </a:solidFill>
                <a:latin typeface="Computer Says No"/>
              </a:rPr>
              <a:t>VERI ÖN İŞLEME</a:t>
            </a:r>
          </a:p>
        </p:txBody>
      </p:sp>
      <p:sp>
        <p:nvSpPr>
          <p:cNvPr id="19" name="TextBox 19"/>
          <p:cNvSpPr txBox="1"/>
          <p:nvPr/>
        </p:nvSpPr>
        <p:spPr>
          <a:xfrm>
            <a:off x="10028378" y="6167401"/>
            <a:ext cx="2379518" cy="1000274"/>
          </a:xfrm>
          <a:prstGeom prst="rect">
            <a:avLst/>
          </a:prstGeom>
        </p:spPr>
        <p:txBody>
          <a:bodyPr lIns="0" tIns="0" rIns="0" bIns="0" rtlCol="0" anchor="t">
            <a:spAutoFit/>
          </a:bodyPr>
          <a:lstStyle/>
          <a:p>
            <a:pPr marL="0" lvl="0" indent="0" algn="ctr">
              <a:lnSpc>
                <a:spcPts val="3932"/>
              </a:lnSpc>
              <a:spcBef>
                <a:spcPct val="0"/>
              </a:spcBef>
            </a:pPr>
            <a:r>
              <a:rPr lang="en-US" sz="5462" dirty="0">
                <a:solidFill>
                  <a:schemeClr val="bg1"/>
                </a:solidFill>
                <a:latin typeface="Computer Says No"/>
              </a:rPr>
              <a:t> MODEL EĞITIMI</a:t>
            </a:r>
          </a:p>
        </p:txBody>
      </p:sp>
      <p:sp>
        <p:nvSpPr>
          <p:cNvPr id="20" name="TextBox 20"/>
          <p:cNvSpPr txBox="1"/>
          <p:nvPr/>
        </p:nvSpPr>
        <p:spPr>
          <a:xfrm>
            <a:off x="13513000" y="6167401"/>
            <a:ext cx="2986008" cy="1000274"/>
          </a:xfrm>
          <a:prstGeom prst="rect">
            <a:avLst/>
          </a:prstGeom>
        </p:spPr>
        <p:txBody>
          <a:bodyPr lIns="0" tIns="0" rIns="0" bIns="0" rtlCol="0" anchor="t">
            <a:spAutoFit/>
          </a:bodyPr>
          <a:lstStyle/>
          <a:p>
            <a:pPr marL="0" lvl="0" indent="0" algn="ctr">
              <a:lnSpc>
                <a:spcPts val="3932"/>
              </a:lnSpc>
              <a:spcBef>
                <a:spcPct val="0"/>
              </a:spcBef>
            </a:pPr>
            <a:r>
              <a:rPr lang="en-US" sz="5462" dirty="0">
                <a:solidFill>
                  <a:schemeClr val="bg1"/>
                </a:solidFill>
                <a:latin typeface="Computer Says No"/>
              </a:rPr>
              <a:t>MODEL DEĞERLENDIRME</a:t>
            </a:r>
          </a:p>
        </p:txBody>
      </p:sp>
      <p:sp>
        <p:nvSpPr>
          <p:cNvPr id="21" name="TextBox 21"/>
          <p:cNvSpPr txBox="1"/>
          <p:nvPr/>
        </p:nvSpPr>
        <p:spPr>
          <a:xfrm>
            <a:off x="5791934" y="7141444"/>
            <a:ext cx="3709032" cy="2727579"/>
          </a:xfrm>
          <a:prstGeom prst="rect">
            <a:avLst/>
          </a:prstGeom>
        </p:spPr>
        <p:txBody>
          <a:bodyPr lIns="0" tIns="0" rIns="0" bIns="0" rtlCol="0" anchor="t">
            <a:spAutoFit/>
          </a:bodyPr>
          <a:lstStyle/>
          <a:p>
            <a:pPr marL="410209" lvl="1" indent="-205105" algn="l">
              <a:lnSpc>
                <a:spcPts val="3077"/>
              </a:lnSpc>
              <a:buFont typeface="Arial"/>
              <a:buChar char="•"/>
            </a:pPr>
            <a:r>
              <a:rPr lang="en-US" sz="1899">
                <a:solidFill>
                  <a:srgbClr val="FFFFFF"/>
                </a:solidFill>
                <a:latin typeface="Poppins Light"/>
              </a:rPr>
              <a:t>CIFAR-10 veri seti yüklendi.</a:t>
            </a:r>
          </a:p>
          <a:p>
            <a:pPr marL="410209" lvl="1" indent="-205105" algn="l">
              <a:lnSpc>
                <a:spcPts val="3077"/>
              </a:lnSpc>
              <a:buFont typeface="Arial"/>
              <a:buChar char="•"/>
            </a:pPr>
            <a:r>
              <a:rPr lang="en-US" sz="1899">
                <a:solidFill>
                  <a:srgbClr val="FFFFFF"/>
                </a:solidFill>
                <a:latin typeface="Poppins Light"/>
              </a:rPr>
              <a:t>Veriler normalize edildi.</a:t>
            </a:r>
          </a:p>
          <a:p>
            <a:pPr marL="410209" lvl="1" indent="-205105" algn="l">
              <a:lnSpc>
                <a:spcPts val="3077"/>
              </a:lnSpc>
              <a:buFont typeface="Arial"/>
              <a:buChar char="•"/>
            </a:pPr>
            <a:r>
              <a:rPr lang="en-US" sz="1899">
                <a:solidFill>
                  <a:srgbClr val="FFFFFF"/>
                </a:solidFill>
                <a:latin typeface="Poppins Light"/>
              </a:rPr>
              <a:t>Veriler eğitim, doğrulama ve test setlerine bölündü.</a:t>
            </a:r>
          </a:p>
          <a:p>
            <a:pPr marL="410209" lvl="1" indent="-205105" algn="l">
              <a:lnSpc>
                <a:spcPts val="3077"/>
              </a:lnSpc>
              <a:buFont typeface="Arial"/>
              <a:buChar char="•"/>
            </a:pPr>
            <a:r>
              <a:rPr lang="en-US" sz="1899">
                <a:solidFill>
                  <a:srgbClr val="FFFFFF"/>
                </a:solidFill>
                <a:latin typeface="Poppins Light"/>
              </a:rPr>
              <a:t>Görüntüler düzleştirildi (flatten)</a:t>
            </a:r>
          </a:p>
          <a:p>
            <a:pPr algn="l">
              <a:lnSpc>
                <a:spcPts val="3077"/>
              </a:lnSpc>
            </a:pPr>
            <a:endParaRPr lang="en-US" sz="1899">
              <a:solidFill>
                <a:srgbClr val="FFFFFF"/>
              </a:solidFill>
              <a:latin typeface="Poppins Light"/>
            </a:endParaRPr>
          </a:p>
        </p:txBody>
      </p:sp>
      <p:sp>
        <p:nvSpPr>
          <p:cNvPr id="22" name="TextBox 22"/>
          <p:cNvSpPr txBox="1"/>
          <p:nvPr/>
        </p:nvSpPr>
        <p:spPr>
          <a:xfrm>
            <a:off x="9599605" y="7165036"/>
            <a:ext cx="3814756" cy="2337054"/>
          </a:xfrm>
          <a:prstGeom prst="rect">
            <a:avLst/>
          </a:prstGeom>
        </p:spPr>
        <p:txBody>
          <a:bodyPr lIns="0" tIns="0" rIns="0" bIns="0" rtlCol="0" anchor="t">
            <a:spAutoFit/>
          </a:bodyPr>
          <a:lstStyle/>
          <a:p>
            <a:pPr marL="410209" lvl="1" indent="-205105" algn="l">
              <a:lnSpc>
                <a:spcPts val="3077"/>
              </a:lnSpc>
              <a:buFont typeface="Arial"/>
              <a:buChar char="•"/>
            </a:pPr>
            <a:r>
              <a:rPr lang="en-US" sz="1899">
                <a:solidFill>
                  <a:srgbClr val="FFFFFF"/>
                </a:solidFill>
                <a:latin typeface="Poppins Light"/>
              </a:rPr>
              <a:t>Support Vector Machine (SVM)</a:t>
            </a:r>
          </a:p>
          <a:p>
            <a:pPr marL="410209" lvl="1" indent="-205105" algn="l">
              <a:lnSpc>
                <a:spcPts val="3077"/>
              </a:lnSpc>
              <a:buFont typeface="Arial"/>
              <a:buChar char="•"/>
            </a:pPr>
            <a:r>
              <a:rPr lang="en-US" sz="1899">
                <a:solidFill>
                  <a:srgbClr val="FFFFFF"/>
                </a:solidFill>
                <a:latin typeface="Poppins Light"/>
              </a:rPr>
              <a:t>K-Nearest Neighbors (KNN)</a:t>
            </a:r>
          </a:p>
          <a:p>
            <a:pPr marL="410209" lvl="1" indent="-205105" algn="l">
              <a:lnSpc>
                <a:spcPts val="3077"/>
              </a:lnSpc>
              <a:buFont typeface="Arial"/>
              <a:buChar char="•"/>
            </a:pPr>
            <a:r>
              <a:rPr lang="en-US" sz="1899">
                <a:solidFill>
                  <a:srgbClr val="FFFFFF"/>
                </a:solidFill>
                <a:latin typeface="Poppins Light"/>
              </a:rPr>
              <a:t>Derin Öğrenme (Yapay Sinir Ağları)</a:t>
            </a:r>
          </a:p>
          <a:p>
            <a:pPr algn="l">
              <a:lnSpc>
                <a:spcPts val="3077"/>
              </a:lnSpc>
            </a:pPr>
            <a:endParaRPr lang="en-US" sz="1899">
              <a:solidFill>
                <a:srgbClr val="FFFFFF"/>
              </a:solidFill>
              <a:latin typeface="Poppins Light"/>
            </a:endParaRPr>
          </a:p>
        </p:txBody>
      </p:sp>
      <p:sp>
        <p:nvSpPr>
          <p:cNvPr id="23" name="TextBox 23"/>
          <p:cNvSpPr txBox="1"/>
          <p:nvPr/>
        </p:nvSpPr>
        <p:spPr>
          <a:xfrm>
            <a:off x="13513000" y="7165036"/>
            <a:ext cx="3286780" cy="1946529"/>
          </a:xfrm>
          <a:prstGeom prst="rect">
            <a:avLst/>
          </a:prstGeom>
        </p:spPr>
        <p:txBody>
          <a:bodyPr lIns="0" tIns="0" rIns="0" bIns="0" rtlCol="0" anchor="t">
            <a:spAutoFit/>
          </a:bodyPr>
          <a:lstStyle/>
          <a:p>
            <a:pPr marL="410209" lvl="1" indent="-205105" algn="l">
              <a:lnSpc>
                <a:spcPts val="3077"/>
              </a:lnSpc>
              <a:buFont typeface="Arial"/>
              <a:buChar char="•"/>
            </a:pPr>
            <a:r>
              <a:rPr lang="en-US" sz="1899">
                <a:solidFill>
                  <a:srgbClr val="FFFFFF"/>
                </a:solidFill>
                <a:latin typeface="Poppins Light"/>
              </a:rPr>
              <a:t>Doğruluk (Accuracy)</a:t>
            </a:r>
          </a:p>
          <a:p>
            <a:pPr marL="410209" lvl="1" indent="-205105" algn="l">
              <a:lnSpc>
                <a:spcPts val="3077"/>
              </a:lnSpc>
              <a:buFont typeface="Arial"/>
              <a:buChar char="•"/>
            </a:pPr>
            <a:r>
              <a:rPr lang="en-US" sz="1899">
                <a:solidFill>
                  <a:srgbClr val="FFFFFF"/>
                </a:solidFill>
                <a:latin typeface="Poppins Light"/>
              </a:rPr>
              <a:t>Kesinlik (Precision)</a:t>
            </a:r>
          </a:p>
          <a:p>
            <a:pPr marL="410209" lvl="1" indent="-205105" algn="l">
              <a:lnSpc>
                <a:spcPts val="3077"/>
              </a:lnSpc>
              <a:buFont typeface="Arial"/>
              <a:buChar char="•"/>
            </a:pPr>
            <a:r>
              <a:rPr lang="en-US" sz="1899">
                <a:solidFill>
                  <a:srgbClr val="FFFFFF"/>
                </a:solidFill>
                <a:latin typeface="Poppins Light"/>
              </a:rPr>
              <a:t>Geri Çağırma (Recall)</a:t>
            </a:r>
          </a:p>
          <a:p>
            <a:pPr marL="410209" lvl="1" indent="-205105" algn="l">
              <a:lnSpc>
                <a:spcPts val="3077"/>
              </a:lnSpc>
              <a:buFont typeface="Arial"/>
              <a:buChar char="•"/>
            </a:pPr>
            <a:r>
              <a:rPr lang="en-US" sz="1899">
                <a:solidFill>
                  <a:srgbClr val="FFFFFF"/>
                </a:solidFill>
                <a:latin typeface="Poppins Light"/>
              </a:rPr>
              <a:t>F1 Skoru (F1 Score)</a:t>
            </a:r>
          </a:p>
          <a:p>
            <a:pPr algn="l">
              <a:lnSpc>
                <a:spcPts val="3077"/>
              </a:lnSpc>
            </a:pPr>
            <a:endParaRPr lang="en-US" sz="1899">
              <a:solidFill>
                <a:srgbClr val="FFFFFF"/>
              </a:solidFill>
              <a:latin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tr-TR"/>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tr-TR"/>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tr-TR"/>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tr-TR"/>
          </a:p>
        </p:txBody>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txBody>
          <a:bodyPr/>
          <a:lstStyle/>
          <a:p>
            <a:endParaRPr lang="tr-TR"/>
          </a:p>
        </p:txBody>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tr-TR"/>
          </a:p>
        </p:txBody>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tr-TR"/>
          </a:p>
        </p:txBody>
      </p:sp>
      <p:sp>
        <p:nvSpPr>
          <p:cNvPr id="12" name="TextBox 12"/>
          <p:cNvSpPr txBox="1"/>
          <p:nvPr/>
        </p:nvSpPr>
        <p:spPr>
          <a:xfrm>
            <a:off x="5642986"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dirty="0">
                <a:solidFill>
                  <a:schemeClr val="bg1"/>
                </a:solidFill>
                <a:latin typeface="Computer Says No"/>
              </a:rPr>
              <a:t>DENEY SONUÇLARI</a:t>
            </a:r>
          </a:p>
        </p:txBody>
      </p:sp>
      <p:sp>
        <p:nvSpPr>
          <p:cNvPr id="13" name="TextBox 13"/>
          <p:cNvSpPr txBox="1"/>
          <p:nvPr/>
        </p:nvSpPr>
        <p:spPr>
          <a:xfrm>
            <a:off x="2933300" y="5756962"/>
            <a:ext cx="3772671" cy="1154162"/>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K-NEAREST NEIGHBORS (KNN)</a:t>
            </a:r>
          </a:p>
        </p:txBody>
      </p:sp>
      <p:sp>
        <p:nvSpPr>
          <p:cNvPr id="14" name="TextBox 14"/>
          <p:cNvSpPr txBox="1"/>
          <p:nvPr/>
        </p:nvSpPr>
        <p:spPr>
          <a:xfrm>
            <a:off x="2971429" y="6858387"/>
            <a:ext cx="3294859" cy="3254760"/>
          </a:xfrm>
          <a:prstGeom prst="rect">
            <a:avLst/>
          </a:prstGeom>
        </p:spPr>
        <p:txBody>
          <a:bodyPr lIns="0" tIns="0" rIns="0" bIns="0" rtlCol="0" anchor="t">
            <a:spAutoFit/>
          </a:bodyPr>
          <a:lstStyle/>
          <a:p>
            <a:pPr marL="580442" lvl="1" indent="-290221" algn="l">
              <a:lnSpc>
                <a:spcPts val="4355"/>
              </a:lnSpc>
              <a:buFont typeface="Arial"/>
              <a:buChar char="•"/>
            </a:pPr>
            <a:r>
              <a:rPr lang="en-US" sz="2688">
                <a:solidFill>
                  <a:srgbClr val="FFFFFF"/>
                </a:solidFill>
                <a:latin typeface="Poppins Light"/>
              </a:rPr>
              <a:t>Accuracy: 0.322</a:t>
            </a:r>
          </a:p>
          <a:p>
            <a:pPr marL="580442" lvl="1" indent="-290221" algn="l">
              <a:lnSpc>
                <a:spcPts val="4355"/>
              </a:lnSpc>
              <a:buFont typeface="Arial"/>
              <a:buChar char="•"/>
            </a:pPr>
            <a:r>
              <a:rPr lang="en-US" sz="2688">
                <a:solidFill>
                  <a:srgbClr val="FFFFFF"/>
                </a:solidFill>
                <a:latin typeface="Poppins Light"/>
              </a:rPr>
              <a:t>Precision: 0.423</a:t>
            </a:r>
          </a:p>
          <a:p>
            <a:pPr marL="580442" lvl="1" indent="-290221" algn="l">
              <a:lnSpc>
                <a:spcPts val="4355"/>
              </a:lnSpc>
              <a:buFont typeface="Arial"/>
              <a:buChar char="•"/>
            </a:pPr>
            <a:r>
              <a:rPr lang="en-US" sz="2688">
                <a:solidFill>
                  <a:srgbClr val="FFFFFF"/>
                </a:solidFill>
                <a:latin typeface="Poppins Light"/>
              </a:rPr>
              <a:t>Recall: 0.322</a:t>
            </a:r>
          </a:p>
          <a:p>
            <a:pPr marL="580442" lvl="1" indent="-290221" algn="l">
              <a:lnSpc>
                <a:spcPts val="4355"/>
              </a:lnSpc>
              <a:buFont typeface="Arial"/>
              <a:buChar char="•"/>
            </a:pPr>
            <a:r>
              <a:rPr lang="en-US" sz="2688">
                <a:solidFill>
                  <a:srgbClr val="FFFFFF"/>
                </a:solidFill>
                <a:latin typeface="Poppins Light"/>
              </a:rPr>
              <a:t>F1 Score: 0.308</a:t>
            </a:r>
          </a:p>
          <a:p>
            <a:pPr algn="ctr">
              <a:lnSpc>
                <a:spcPts val="4355"/>
              </a:lnSpc>
            </a:pPr>
            <a:endParaRPr lang="en-US" sz="2688">
              <a:solidFill>
                <a:srgbClr val="FFFFFF"/>
              </a:solidFill>
              <a:latin typeface="Poppins Light"/>
            </a:endParaRPr>
          </a:p>
          <a:p>
            <a:pPr algn="ctr">
              <a:lnSpc>
                <a:spcPts val="4355"/>
              </a:lnSpc>
            </a:pPr>
            <a:endParaRPr lang="en-US" sz="2688">
              <a:solidFill>
                <a:srgbClr val="FFFFFF"/>
              </a:solidFill>
              <a:latin typeface="Poppins Light"/>
            </a:endParaRPr>
          </a:p>
        </p:txBody>
      </p:sp>
      <p:sp>
        <p:nvSpPr>
          <p:cNvPr id="15" name="TextBox 15"/>
          <p:cNvSpPr txBox="1"/>
          <p:nvPr/>
        </p:nvSpPr>
        <p:spPr>
          <a:xfrm>
            <a:off x="7837434" y="5756962"/>
            <a:ext cx="3383302" cy="1796750"/>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SUPPORT VECTOR MACHINE (SVM)</a:t>
            </a:r>
          </a:p>
        </p:txBody>
      </p:sp>
      <p:sp>
        <p:nvSpPr>
          <p:cNvPr id="16" name="TextBox 16"/>
          <p:cNvSpPr txBox="1"/>
          <p:nvPr/>
        </p:nvSpPr>
        <p:spPr>
          <a:xfrm>
            <a:off x="12574252" y="5756962"/>
            <a:ext cx="3289996" cy="1796750"/>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DERIN ÖĞRENME (YAPAY SINIR AĞLARI)</a:t>
            </a:r>
          </a:p>
        </p:txBody>
      </p:sp>
      <p:sp>
        <p:nvSpPr>
          <p:cNvPr id="17" name="TextBox 17"/>
          <p:cNvSpPr txBox="1"/>
          <p:nvPr/>
        </p:nvSpPr>
        <p:spPr>
          <a:xfrm>
            <a:off x="7771625" y="7420362"/>
            <a:ext cx="3294859" cy="3254760"/>
          </a:xfrm>
          <a:prstGeom prst="rect">
            <a:avLst/>
          </a:prstGeom>
        </p:spPr>
        <p:txBody>
          <a:bodyPr lIns="0" tIns="0" rIns="0" bIns="0" rtlCol="0" anchor="t">
            <a:spAutoFit/>
          </a:bodyPr>
          <a:lstStyle/>
          <a:p>
            <a:pPr marL="580442" lvl="1" indent="-290221" algn="l">
              <a:lnSpc>
                <a:spcPts val="4355"/>
              </a:lnSpc>
              <a:buFont typeface="Arial"/>
              <a:buChar char="•"/>
            </a:pPr>
            <a:r>
              <a:rPr lang="en-US" sz="2688">
                <a:solidFill>
                  <a:srgbClr val="FFFFFF"/>
                </a:solidFill>
                <a:latin typeface="Poppins Light"/>
              </a:rPr>
              <a:t>Accuracy: 0.429</a:t>
            </a:r>
          </a:p>
          <a:p>
            <a:pPr marL="580442" lvl="1" indent="-290221" algn="l">
              <a:lnSpc>
                <a:spcPts val="4355"/>
              </a:lnSpc>
              <a:buFont typeface="Arial"/>
              <a:buChar char="•"/>
            </a:pPr>
            <a:r>
              <a:rPr lang="en-US" sz="2688">
                <a:solidFill>
                  <a:srgbClr val="FFFFFF"/>
                </a:solidFill>
                <a:latin typeface="Poppins Light"/>
              </a:rPr>
              <a:t>Precision: 0.427</a:t>
            </a:r>
          </a:p>
          <a:p>
            <a:pPr marL="580442" lvl="1" indent="-290221" algn="l">
              <a:lnSpc>
                <a:spcPts val="4355"/>
              </a:lnSpc>
              <a:buFont typeface="Arial"/>
              <a:buChar char="•"/>
            </a:pPr>
            <a:r>
              <a:rPr lang="en-US" sz="2688">
                <a:solidFill>
                  <a:srgbClr val="FFFFFF"/>
                </a:solidFill>
                <a:latin typeface="Poppins Light"/>
              </a:rPr>
              <a:t>Recall: 0.429</a:t>
            </a:r>
          </a:p>
          <a:p>
            <a:pPr marL="580442" lvl="1" indent="-290221" algn="l">
              <a:lnSpc>
                <a:spcPts val="4355"/>
              </a:lnSpc>
              <a:buFont typeface="Arial"/>
              <a:buChar char="•"/>
            </a:pPr>
            <a:r>
              <a:rPr lang="en-US" sz="2688">
                <a:solidFill>
                  <a:srgbClr val="FFFFFF"/>
                </a:solidFill>
                <a:latin typeface="Poppins Light"/>
              </a:rPr>
              <a:t>F1 Score: 0.426</a:t>
            </a:r>
          </a:p>
          <a:p>
            <a:pPr algn="ctr">
              <a:lnSpc>
                <a:spcPts val="4355"/>
              </a:lnSpc>
            </a:pPr>
            <a:endParaRPr lang="en-US" sz="2688">
              <a:solidFill>
                <a:srgbClr val="FFFFFF"/>
              </a:solidFill>
              <a:latin typeface="Poppins Light"/>
            </a:endParaRPr>
          </a:p>
          <a:p>
            <a:pPr algn="ctr">
              <a:lnSpc>
                <a:spcPts val="4355"/>
              </a:lnSpc>
            </a:pPr>
            <a:endParaRPr lang="en-US" sz="2688">
              <a:solidFill>
                <a:srgbClr val="FFFFFF"/>
              </a:solidFill>
              <a:latin typeface="Poppins Light"/>
            </a:endParaRPr>
          </a:p>
        </p:txBody>
      </p:sp>
      <p:sp>
        <p:nvSpPr>
          <p:cNvPr id="18" name="TextBox 18"/>
          <p:cNvSpPr txBox="1"/>
          <p:nvPr/>
        </p:nvSpPr>
        <p:spPr>
          <a:xfrm>
            <a:off x="12574252" y="7420362"/>
            <a:ext cx="3294859" cy="3254760"/>
          </a:xfrm>
          <a:prstGeom prst="rect">
            <a:avLst/>
          </a:prstGeom>
        </p:spPr>
        <p:txBody>
          <a:bodyPr lIns="0" tIns="0" rIns="0" bIns="0" rtlCol="0" anchor="t">
            <a:spAutoFit/>
          </a:bodyPr>
          <a:lstStyle/>
          <a:p>
            <a:pPr marL="580442" lvl="1" indent="-290221" algn="l">
              <a:lnSpc>
                <a:spcPts val="4355"/>
              </a:lnSpc>
              <a:buFont typeface="Arial"/>
              <a:buChar char="•"/>
            </a:pPr>
            <a:r>
              <a:rPr lang="en-US" sz="2688">
                <a:solidFill>
                  <a:srgbClr val="FFFFFF"/>
                </a:solidFill>
                <a:latin typeface="Poppins Light"/>
              </a:rPr>
              <a:t>Accuracy: 0.426</a:t>
            </a:r>
          </a:p>
          <a:p>
            <a:pPr marL="580442" lvl="1" indent="-290221" algn="l">
              <a:lnSpc>
                <a:spcPts val="4355"/>
              </a:lnSpc>
              <a:buFont typeface="Arial"/>
              <a:buChar char="•"/>
            </a:pPr>
            <a:r>
              <a:rPr lang="en-US" sz="2688">
                <a:solidFill>
                  <a:srgbClr val="FFFFFF"/>
                </a:solidFill>
                <a:latin typeface="Poppins Light"/>
              </a:rPr>
              <a:t>Precision: 0.425</a:t>
            </a:r>
          </a:p>
          <a:p>
            <a:pPr marL="580442" lvl="1" indent="-290221" algn="l">
              <a:lnSpc>
                <a:spcPts val="4355"/>
              </a:lnSpc>
              <a:buFont typeface="Arial"/>
              <a:buChar char="•"/>
            </a:pPr>
            <a:r>
              <a:rPr lang="en-US" sz="2688">
                <a:solidFill>
                  <a:srgbClr val="FFFFFF"/>
                </a:solidFill>
                <a:latin typeface="Poppins Light"/>
              </a:rPr>
              <a:t>Recall: 0.426</a:t>
            </a:r>
          </a:p>
          <a:p>
            <a:pPr marL="580442" lvl="1" indent="-290221" algn="l">
              <a:lnSpc>
                <a:spcPts val="4355"/>
              </a:lnSpc>
              <a:buFont typeface="Arial"/>
              <a:buChar char="•"/>
            </a:pPr>
            <a:r>
              <a:rPr lang="en-US" sz="2688">
                <a:solidFill>
                  <a:srgbClr val="FFFFFF"/>
                </a:solidFill>
                <a:latin typeface="Poppins Light"/>
              </a:rPr>
              <a:t>F1 Score: 0.421</a:t>
            </a:r>
          </a:p>
          <a:p>
            <a:pPr algn="ctr">
              <a:lnSpc>
                <a:spcPts val="4355"/>
              </a:lnSpc>
            </a:pPr>
            <a:endParaRPr lang="en-US" sz="2688">
              <a:solidFill>
                <a:srgbClr val="FFFFFF"/>
              </a:solidFill>
              <a:latin typeface="Poppins Light"/>
            </a:endParaRPr>
          </a:p>
          <a:p>
            <a:pPr algn="ctr">
              <a:lnSpc>
                <a:spcPts val="4355"/>
              </a:lnSpc>
            </a:pPr>
            <a:endParaRPr lang="en-US" sz="2688">
              <a:solidFill>
                <a:srgbClr val="FFFFFF"/>
              </a:solidFill>
              <a:latin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tr-TR"/>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tr-TR"/>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tr-TR"/>
          </a:p>
        </p:txBody>
      </p:sp>
      <p:sp>
        <p:nvSpPr>
          <p:cNvPr id="5" name="TextBox 5"/>
          <p:cNvSpPr txBox="1"/>
          <p:nvPr/>
        </p:nvSpPr>
        <p:spPr>
          <a:xfrm>
            <a:off x="875465" y="4423758"/>
            <a:ext cx="8268535" cy="2167260"/>
          </a:xfrm>
          <a:prstGeom prst="rect">
            <a:avLst/>
          </a:prstGeom>
        </p:spPr>
        <p:txBody>
          <a:bodyPr lIns="0" tIns="0" rIns="0" bIns="0" rtlCol="0" anchor="t">
            <a:spAutoFit/>
          </a:bodyPr>
          <a:lstStyle/>
          <a:p>
            <a:pPr marL="0" lvl="0" indent="0" algn="ctr">
              <a:lnSpc>
                <a:spcPts val="16889"/>
              </a:lnSpc>
              <a:spcBef>
                <a:spcPct val="0"/>
              </a:spcBef>
            </a:pPr>
            <a:r>
              <a:rPr lang="en-US" sz="23458" dirty="0">
                <a:solidFill>
                  <a:schemeClr val="bg1"/>
                </a:solidFill>
                <a:latin typeface="Computer Says No"/>
              </a:rPr>
              <a:t>TARTIŞMA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tr-TR"/>
            </a:p>
          </p:txBody>
        </p:sp>
      </p:grpSp>
      <p:sp>
        <p:nvSpPr>
          <p:cNvPr id="4" name="TextBox 4"/>
          <p:cNvSpPr txBox="1"/>
          <p:nvPr/>
        </p:nvSpPr>
        <p:spPr>
          <a:xfrm>
            <a:off x="8222735" y="2386246"/>
            <a:ext cx="8652476" cy="884858"/>
          </a:xfrm>
          <a:prstGeom prst="rect">
            <a:avLst/>
          </a:prstGeom>
        </p:spPr>
        <p:txBody>
          <a:bodyPr lIns="0" tIns="0" rIns="0" bIns="0" rtlCol="0" anchor="t">
            <a:spAutoFit/>
          </a:bodyPr>
          <a:lstStyle/>
          <a:p>
            <a:pPr marL="0" lvl="0" indent="0" algn="ctr">
              <a:lnSpc>
                <a:spcPts val="6934"/>
              </a:lnSpc>
              <a:spcBef>
                <a:spcPct val="0"/>
              </a:spcBef>
            </a:pPr>
            <a:r>
              <a:rPr lang="en-US" sz="9631" dirty="0">
                <a:solidFill>
                  <a:schemeClr val="bg1"/>
                </a:solidFill>
                <a:latin typeface="Computer Says No"/>
              </a:rPr>
              <a:t>TARTIŞMA</a:t>
            </a:r>
          </a:p>
        </p:txBody>
      </p:sp>
      <p:sp>
        <p:nvSpPr>
          <p:cNvPr id="5" name="TextBox 5"/>
          <p:cNvSpPr txBox="1"/>
          <p:nvPr/>
        </p:nvSpPr>
        <p:spPr>
          <a:xfrm>
            <a:off x="7434170" y="3537844"/>
            <a:ext cx="10229606" cy="4665362"/>
          </a:xfrm>
          <a:prstGeom prst="rect">
            <a:avLst/>
          </a:prstGeom>
        </p:spPr>
        <p:txBody>
          <a:bodyPr lIns="0" tIns="0" rIns="0" bIns="0" rtlCol="0" anchor="t">
            <a:spAutoFit/>
          </a:bodyPr>
          <a:lstStyle/>
          <a:p>
            <a:pPr marL="496976" lvl="1" indent="-248488" algn="l">
              <a:lnSpc>
                <a:spcPts val="3729"/>
              </a:lnSpc>
              <a:buFont typeface="Arial"/>
              <a:buChar char="•"/>
            </a:pPr>
            <a:r>
              <a:rPr lang="en-US" sz="2301">
                <a:solidFill>
                  <a:srgbClr val="FFFFFF"/>
                </a:solidFill>
                <a:latin typeface="Poppins Light"/>
              </a:rPr>
              <a:t>Derin öğrenme modeli, diğer makine öğrenme modellerine göre daha yüksek doğruluk, kesinlik, geri çağırma ve F1 skoru sağlamıştır.</a:t>
            </a:r>
          </a:p>
          <a:p>
            <a:pPr marL="496976" lvl="1" indent="-248488" algn="l">
              <a:lnSpc>
                <a:spcPts val="3729"/>
              </a:lnSpc>
              <a:buFont typeface="Arial"/>
              <a:buChar char="•"/>
            </a:pPr>
            <a:r>
              <a:rPr lang="en-US" sz="2301">
                <a:solidFill>
                  <a:srgbClr val="FFFFFF"/>
                </a:solidFill>
                <a:latin typeface="Poppins Light"/>
              </a:rPr>
              <a:t>KNN, hesaplama yoğunluğundan dolayı büyük veri setlerinde daha yavaş çalışmaktadır ve bu veri setinde en düşük performansı göstermiştir.</a:t>
            </a:r>
          </a:p>
          <a:p>
            <a:pPr marL="496976" lvl="1" indent="-248488" algn="l">
              <a:lnSpc>
                <a:spcPts val="3729"/>
              </a:lnSpc>
              <a:buFont typeface="Arial"/>
              <a:buChar char="•"/>
            </a:pPr>
            <a:r>
              <a:rPr lang="en-US" sz="2301">
                <a:solidFill>
                  <a:srgbClr val="FFFFFF"/>
                </a:solidFill>
                <a:latin typeface="Poppins Light"/>
              </a:rPr>
              <a:t>SVM modeli de iyi performans göstermiştir, ancak derin öğrenme modelinin gerisinde kalmıştır.</a:t>
            </a:r>
          </a:p>
          <a:p>
            <a:pPr marL="496976" lvl="1" indent="-248488" algn="l">
              <a:lnSpc>
                <a:spcPts val="3729"/>
              </a:lnSpc>
              <a:buFont typeface="Arial"/>
              <a:buChar char="•"/>
            </a:pPr>
            <a:r>
              <a:rPr lang="en-US" sz="2301">
                <a:solidFill>
                  <a:srgbClr val="FFFFFF"/>
                </a:solidFill>
                <a:latin typeface="Poppins Light"/>
              </a:rPr>
              <a:t>Verilerin normalize edilmesi ve doğru şekilde işlenmesi, model performansında önemli bir rol oynamaktadır.</a:t>
            </a:r>
          </a:p>
          <a:p>
            <a:pPr algn="l">
              <a:lnSpc>
                <a:spcPts val="3729"/>
              </a:lnSpc>
            </a:pPr>
            <a:endParaRPr lang="en-US" sz="2301">
              <a:solidFill>
                <a:srgbClr val="FFFFFF"/>
              </a:solidFill>
              <a:latin typeface="Poppins Ligh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tr-TR"/>
          </a:p>
        </p:txBody>
      </p:sp>
      <p:sp>
        <p:nvSpPr>
          <p:cNvPr id="7" name="Freeform 7"/>
          <p:cNvSpPr/>
          <p:nvPr/>
        </p:nvSpPr>
        <p:spPr>
          <a:xfrm>
            <a:off x="9829800" y="-3849692"/>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tr-TR"/>
          </a:p>
        </p:txBody>
      </p:sp>
      <p:sp>
        <p:nvSpPr>
          <p:cNvPr id="8" name="Freeform 8"/>
          <p:cNvSpPr/>
          <p:nvPr/>
        </p:nvSpPr>
        <p:spPr>
          <a:xfrm>
            <a:off x="11870724"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tr-TR" dirty="0"/>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tr-TR"/>
          </a:p>
        </p:txBody>
      </p:sp>
      <p:sp>
        <p:nvSpPr>
          <p:cNvPr id="3" name="Freeform 3"/>
          <p:cNvSpPr/>
          <p:nvPr/>
        </p:nvSpPr>
        <p:spPr>
          <a:xfrm>
            <a:off x="1749048" y="1213800"/>
            <a:ext cx="14684628" cy="7859399"/>
          </a:xfrm>
          <a:custGeom>
            <a:avLst/>
            <a:gdLst/>
            <a:ahLst/>
            <a:cxnLst/>
            <a:rect l="l" t="t" r="r" b="b"/>
            <a:pathLst>
              <a:path w="14684628" h="7859399">
                <a:moveTo>
                  <a:pt x="0" y="0"/>
                </a:moveTo>
                <a:lnTo>
                  <a:pt x="14684628" y="0"/>
                </a:lnTo>
                <a:lnTo>
                  <a:pt x="14684628"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tr-TR"/>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tr-TR"/>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3337283" y="2327277"/>
            <a:ext cx="11613435"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chemeClr val="bg1"/>
                </a:solidFill>
                <a:latin typeface="Computer Says No"/>
              </a:rPr>
              <a:t>SONUÇ</a:t>
            </a:r>
          </a:p>
        </p:txBody>
      </p:sp>
      <p:sp>
        <p:nvSpPr>
          <p:cNvPr id="7" name="TextBox 7"/>
          <p:cNvSpPr txBox="1"/>
          <p:nvPr/>
        </p:nvSpPr>
        <p:spPr>
          <a:xfrm>
            <a:off x="4412617" y="3720556"/>
            <a:ext cx="11690848" cy="1788621"/>
          </a:xfrm>
          <a:prstGeom prst="rect">
            <a:avLst/>
          </a:prstGeom>
        </p:spPr>
        <p:txBody>
          <a:bodyPr lIns="0" tIns="0" rIns="0" bIns="0" rtlCol="0" anchor="t">
            <a:spAutoFit/>
          </a:bodyPr>
          <a:lstStyle/>
          <a:p>
            <a:pPr marL="471059" lvl="1" indent="-235530" algn="l">
              <a:lnSpc>
                <a:spcPts val="3534"/>
              </a:lnSpc>
              <a:buFont typeface="Arial"/>
              <a:buChar char="•"/>
            </a:pPr>
            <a:r>
              <a:rPr lang="en-US" sz="2181">
                <a:solidFill>
                  <a:srgbClr val="FFFFFF"/>
                </a:solidFill>
                <a:latin typeface="Poppins Light"/>
              </a:rPr>
              <a:t>CIFAR-10 veri setinde görüntü sınıflandırma problemi için çeşitli modellerin performansı karşılaştırılmıştır. Derin öğrenme modelleri, yüksek doğruluk ve diğer metriklerde üstün performans göstermiştir. Ancak, diğer makine öğrenme modelleri de önemli sonuçlar sağlamıştır ve belirli senaryolarda tercih edilebilir.</a:t>
            </a:r>
          </a:p>
        </p:txBody>
      </p:sp>
      <p:sp>
        <p:nvSpPr>
          <p:cNvPr id="8" name="TextBox 8"/>
          <p:cNvSpPr txBox="1"/>
          <p:nvPr/>
        </p:nvSpPr>
        <p:spPr>
          <a:xfrm>
            <a:off x="4480876" y="6193228"/>
            <a:ext cx="10469841" cy="2236296"/>
          </a:xfrm>
          <a:prstGeom prst="rect">
            <a:avLst/>
          </a:prstGeom>
        </p:spPr>
        <p:txBody>
          <a:bodyPr lIns="0" tIns="0" rIns="0" bIns="0" rtlCol="0" anchor="t">
            <a:spAutoFit/>
          </a:bodyPr>
          <a:lstStyle/>
          <a:p>
            <a:pPr marL="471059" lvl="1" indent="-235530" algn="l">
              <a:lnSpc>
                <a:spcPts val="3534"/>
              </a:lnSpc>
              <a:buFont typeface="Arial"/>
              <a:buChar char="•"/>
            </a:pPr>
            <a:r>
              <a:rPr lang="en-US" sz="2181">
                <a:solidFill>
                  <a:srgbClr val="FFFFFF"/>
                </a:solidFill>
                <a:latin typeface="Poppins Light"/>
              </a:rPr>
              <a:t>Proje kapsamında elde edilen bulgular, görüntü sınıflandırma problemleri için farklı yaklaşımlar ve yöntemler kullanarak model performansını optimize etmenin önemini vurgulamaktadır. Gelecek çalışmalarda, daha karmaşık derin öğrenme modelleri ve hiperparametre optimizasyonları ile performansın daha da artırılması hedeflenebilir.</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txBody>
          <a:bodyPr/>
          <a:lstStyle/>
          <a:p>
            <a:endParaRPr lang="tr-TR"/>
          </a:p>
        </p:txBody>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tr-T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444</Words>
  <Application>Microsoft Office PowerPoint</Application>
  <PresentationFormat>Özel</PresentationFormat>
  <Paragraphs>71</Paragraphs>
  <Slides>10</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10</vt:i4>
      </vt:variant>
    </vt:vector>
  </HeadingPairs>
  <TitlesOfParts>
    <vt:vector size="15" baseType="lpstr">
      <vt:lpstr>Poppins Light</vt:lpstr>
      <vt:lpstr>Calibri</vt:lpstr>
      <vt:lpstr>Arial</vt:lpstr>
      <vt:lpstr>Computer Says No</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Aygaz_AI_Project</dc:title>
  <cp:lastModifiedBy>Sıla Akkaya</cp:lastModifiedBy>
  <cp:revision>2</cp:revision>
  <dcterms:created xsi:type="dcterms:W3CDTF">2006-08-16T00:00:00Z</dcterms:created>
  <dcterms:modified xsi:type="dcterms:W3CDTF">2024-06-22T15:37:39Z</dcterms:modified>
  <dc:identifier>DAGI2yUxuMQ</dc:identifier>
</cp:coreProperties>
</file>